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70" r:id="rId3"/>
    <p:sldId id="256" r:id="rId4"/>
    <p:sldId id="257" r:id="rId5"/>
    <p:sldId id="259" r:id="rId6"/>
    <p:sldId id="260" r:id="rId7"/>
    <p:sldId id="261" r:id="rId8"/>
    <p:sldId id="262" r:id="rId9"/>
    <p:sldId id="263" r:id="rId10"/>
    <p:sldId id="265" r:id="rId11"/>
    <p:sldId id="264" r:id="rId12"/>
    <p:sldId id="266" r:id="rId13"/>
    <p:sldId id="267" r:id="rId14"/>
    <p:sldId id="269" r:id="rId15"/>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72" autoAdjust="0"/>
  </p:normalViewPr>
  <p:slideViewPr>
    <p:cSldViewPr>
      <p:cViewPr varScale="1">
        <p:scale>
          <a:sx n="69" d="100"/>
          <a:sy n="69" d="100"/>
        </p:scale>
        <p:origin x="-140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64702609-6951-4B0B-A93C-1C827C62F3A0}" type="datetimeFigureOut">
              <a:rPr lang="nl-NL" smtClean="0"/>
              <a:t>6-3-2016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E6127CE-3170-4F6E-8071-032C48FFF0B1}" type="slidenum">
              <a:rPr lang="nl-NL" smtClean="0"/>
              <a:t>‹nr.›</a:t>
            </a:fld>
            <a:endParaRPr lang="nl-NL"/>
          </a:p>
        </p:txBody>
      </p:sp>
    </p:spTree>
    <p:extLst>
      <p:ext uri="{BB962C8B-B14F-4D97-AF65-F5344CB8AC3E}">
        <p14:creationId xmlns:p14="http://schemas.microsoft.com/office/powerpoint/2010/main" val="20678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64702609-6951-4B0B-A93C-1C827C62F3A0}" type="datetimeFigureOut">
              <a:rPr lang="nl-NL" smtClean="0"/>
              <a:t>6-3-2016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E6127CE-3170-4F6E-8071-032C48FFF0B1}" type="slidenum">
              <a:rPr lang="nl-NL" smtClean="0"/>
              <a:t>‹nr.›</a:t>
            </a:fld>
            <a:endParaRPr lang="nl-NL"/>
          </a:p>
        </p:txBody>
      </p:sp>
    </p:spTree>
    <p:extLst>
      <p:ext uri="{BB962C8B-B14F-4D97-AF65-F5344CB8AC3E}">
        <p14:creationId xmlns:p14="http://schemas.microsoft.com/office/powerpoint/2010/main" val="297577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64702609-6951-4B0B-A93C-1C827C62F3A0}" type="datetimeFigureOut">
              <a:rPr lang="nl-NL" smtClean="0"/>
              <a:t>6-3-2016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E6127CE-3170-4F6E-8071-032C48FFF0B1}" type="slidenum">
              <a:rPr lang="nl-NL" smtClean="0"/>
              <a:t>‹nr.›</a:t>
            </a:fld>
            <a:endParaRPr lang="nl-NL"/>
          </a:p>
        </p:txBody>
      </p:sp>
    </p:spTree>
    <p:extLst>
      <p:ext uri="{BB962C8B-B14F-4D97-AF65-F5344CB8AC3E}">
        <p14:creationId xmlns:p14="http://schemas.microsoft.com/office/powerpoint/2010/main" val="563861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64702609-6951-4B0B-A93C-1C827C62F3A0}" type="datetimeFigureOut">
              <a:rPr lang="nl-NL" smtClean="0"/>
              <a:t>6-3-2016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E6127CE-3170-4F6E-8071-032C48FFF0B1}" type="slidenum">
              <a:rPr lang="nl-NL" smtClean="0"/>
              <a:t>‹nr.›</a:t>
            </a:fld>
            <a:endParaRPr lang="nl-NL"/>
          </a:p>
        </p:txBody>
      </p:sp>
    </p:spTree>
    <p:extLst>
      <p:ext uri="{BB962C8B-B14F-4D97-AF65-F5344CB8AC3E}">
        <p14:creationId xmlns:p14="http://schemas.microsoft.com/office/powerpoint/2010/main" val="3614006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64702609-6951-4B0B-A93C-1C827C62F3A0}" type="datetimeFigureOut">
              <a:rPr lang="nl-NL" smtClean="0"/>
              <a:t>6-3-2016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E6127CE-3170-4F6E-8071-032C48FFF0B1}" type="slidenum">
              <a:rPr lang="nl-NL" smtClean="0"/>
              <a:t>‹nr.›</a:t>
            </a:fld>
            <a:endParaRPr lang="nl-NL"/>
          </a:p>
        </p:txBody>
      </p:sp>
    </p:spTree>
    <p:extLst>
      <p:ext uri="{BB962C8B-B14F-4D97-AF65-F5344CB8AC3E}">
        <p14:creationId xmlns:p14="http://schemas.microsoft.com/office/powerpoint/2010/main" val="3870245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64702609-6951-4B0B-A93C-1C827C62F3A0}" type="datetimeFigureOut">
              <a:rPr lang="nl-NL" smtClean="0"/>
              <a:t>6-3-2016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E6127CE-3170-4F6E-8071-032C48FFF0B1}" type="slidenum">
              <a:rPr lang="nl-NL" smtClean="0"/>
              <a:t>‹nr.›</a:t>
            </a:fld>
            <a:endParaRPr lang="nl-NL"/>
          </a:p>
        </p:txBody>
      </p:sp>
    </p:spTree>
    <p:extLst>
      <p:ext uri="{BB962C8B-B14F-4D97-AF65-F5344CB8AC3E}">
        <p14:creationId xmlns:p14="http://schemas.microsoft.com/office/powerpoint/2010/main" val="413872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64702609-6951-4B0B-A93C-1C827C62F3A0}" type="datetimeFigureOut">
              <a:rPr lang="nl-NL" smtClean="0"/>
              <a:t>6-3-2016</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4E6127CE-3170-4F6E-8071-032C48FFF0B1}" type="slidenum">
              <a:rPr lang="nl-NL" smtClean="0"/>
              <a:t>‹nr.›</a:t>
            </a:fld>
            <a:endParaRPr lang="nl-NL"/>
          </a:p>
        </p:txBody>
      </p:sp>
    </p:spTree>
    <p:extLst>
      <p:ext uri="{BB962C8B-B14F-4D97-AF65-F5344CB8AC3E}">
        <p14:creationId xmlns:p14="http://schemas.microsoft.com/office/powerpoint/2010/main" val="1895250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64702609-6951-4B0B-A93C-1C827C62F3A0}" type="datetimeFigureOut">
              <a:rPr lang="nl-NL" smtClean="0"/>
              <a:t>6-3-2016</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4E6127CE-3170-4F6E-8071-032C48FFF0B1}" type="slidenum">
              <a:rPr lang="nl-NL" smtClean="0"/>
              <a:t>‹nr.›</a:t>
            </a:fld>
            <a:endParaRPr lang="nl-NL"/>
          </a:p>
        </p:txBody>
      </p:sp>
    </p:spTree>
    <p:extLst>
      <p:ext uri="{BB962C8B-B14F-4D97-AF65-F5344CB8AC3E}">
        <p14:creationId xmlns:p14="http://schemas.microsoft.com/office/powerpoint/2010/main" val="810427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4702609-6951-4B0B-A93C-1C827C62F3A0}" type="datetimeFigureOut">
              <a:rPr lang="nl-NL" smtClean="0"/>
              <a:t>6-3-2016</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4E6127CE-3170-4F6E-8071-032C48FFF0B1}" type="slidenum">
              <a:rPr lang="nl-NL" smtClean="0"/>
              <a:t>‹nr.›</a:t>
            </a:fld>
            <a:endParaRPr lang="nl-NL"/>
          </a:p>
        </p:txBody>
      </p:sp>
    </p:spTree>
    <p:extLst>
      <p:ext uri="{BB962C8B-B14F-4D97-AF65-F5344CB8AC3E}">
        <p14:creationId xmlns:p14="http://schemas.microsoft.com/office/powerpoint/2010/main" val="3044596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64702609-6951-4B0B-A93C-1C827C62F3A0}" type="datetimeFigureOut">
              <a:rPr lang="nl-NL" smtClean="0"/>
              <a:t>6-3-2016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E6127CE-3170-4F6E-8071-032C48FFF0B1}" type="slidenum">
              <a:rPr lang="nl-NL" smtClean="0"/>
              <a:t>‹nr.›</a:t>
            </a:fld>
            <a:endParaRPr lang="nl-NL"/>
          </a:p>
        </p:txBody>
      </p:sp>
    </p:spTree>
    <p:extLst>
      <p:ext uri="{BB962C8B-B14F-4D97-AF65-F5344CB8AC3E}">
        <p14:creationId xmlns:p14="http://schemas.microsoft.com/office/powerpoint/2010/main" val="3611012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64702609-6951-4B0B-A93C-1C827C62F3A0}" type="datetimeFigureOut">
              <a:rPr lang="nl-NL" smtClean="0"/>
              <a:t>6-3-2016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E6127CE-3170-4F6E-8071-032C48FFF0B1}" type="slidenum">
              <a:rPr lang="nl-NL" smtClean="0"/>
              <a:t>‹nr.›</a:t>
            </a:fld>
            <a:endParaRPr lang="nl-NL"/>
          </a:p>
        </p:txBody>
      </p:sp>
    </p:spTree>
    <p:extLst>
      <p:ext uri="{BB962C8B-B14F-4D97-AF65-F5344CB8AC3E}">
        <p14:creationId xmlns:p14="http://schemas.microsoft.com/office/powerpoint/2010/main" val="2849515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chemeClr val="accent1">
                <a:tint val="66000"/>
                <a:satMod val="160000"/>
              </a:schemeClr>
            </a:gs>
            <a:gs pos="29000">
              <a:schemeClr val="accent1">
                <a:tint val="44500"/>
                <a:satMod val="160000"/>
              </a:schemeClr>
            </a:gs>
            <a:gs pos="59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702609-6951-4B0B-A93C-1C827C62F3A0}" type="datetimeFigureOut">
              <a:rPr lang="nl-NL" smtClean="0"/>
              <a:t>6-3-2016</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6127CE-3170-4F6E-8071-032C48FFF0B1}" type="slidenum">
              <a:rPr lang="nl-NL" smtClean="0"/>
              <a:t>‹nr.›</a:t>
            </a:fld>
            <a:endParaRPr lang="nl-NL"/>
          </a:p>
        </p:txBody>
      </p:sp>
    </p:spTree>
    <p:extLst>
      <p:ext uri="{BB962C8B-B14F-4D97-AF65-F5344CB8AC3E}">
        <p14:creationId xmlns:p14="http://schemas.microsoft.com/office/powerpoint/2010/main" val="345755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nl/url?sa=i&amp;rct=j&amp;q=&amp;esrc=s&amp;source=images&amp;cd=&amp;cad=rja&amp;uact=8&amp;ved=0ahUKEwjmkoT8zYvLAhWIDQ4KHd6eBFgQjRwIBw&amp;url=http://dillmann.nl/forel-met-groenten-uit-de-oven/&amp;psig=AFQjCNHjuPR8Vxki1UjE-ixRdcwbNeOq_Q&amp;ust=1456238594946794"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google.nl/url?sa=i&amp;rct=j&amp;q=&amp;esrc=s&amp;source=images&amp;cd=&amp;cad=rja&amp;uact=8&amp;ved=0ahUKEwjKg57e4qzLAhVG2BoKHU4GAe0QjRwIBw&amp;url=http%3A%2F%2Fhuver.info%2Fproducten%2F3457-champignons-gesneden&amp;psig=AFQjCNEK2Ne3fpgJYoPfaUBPKvMUpnm1ag&amp;ust=1457378102990913"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hyperlink" Target="https://www.google.nl/url?sa=i&amp;rct=j&amp;q=&amp;esrc=s&amp;source=images&amp;cd=&amp;cad=rja&amp;uact=8&amp;ved=0ahUKEwjOsfa5lZ3LAhVtSZoKHTAzClsQjRwIBw&amp;url=https://greengineers.wikispaces.com/MYCELIUM&amp;psig=AFQjCNH3T6A8eYrwK3qoFko3YRoHx6XUiA&amp;ust=145684198232417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http://dillmann.nl/wp-content/uploads/2015/02/Champignon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502202"/>
            <a:ext cx="8505825" cy="479107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395536" y="2420888"/>
            <a:ext cx="8229600" cy="1143000"/>
          </a:xfrm>
        </p:spPr>
        <p:txBody>
          <a:bodyPr>
            <a:noAutofit/>
          </a:bodyPr>
          <a:lstStyle/>
          <a:p>
            <a:r>
              <a:rPr lang="nl-NL" sz="2000" dirty="0" smtClean="0"/>
              <a:t>Esmée, Sophie, Hilde &amp; Fleur </a:t>
            </a:r>
            <a:endParaRPr lang="nl-NL" sz="2000" dirty="0"/>
          </a:p>
        </p:txBody>
      </p:sp>
      <p:sp>
        <p:nvSpPr>
          <p:cNvPr id="6" name="Titel 1"/>
          <p:cNvSpPr txBox="1">
            <a:spLocks/>
          </p:cNvSpPr>
          <p:nvPr/>
        </p:nvSpPr>
        <p:spPr>
          <a:xfrm>
            <a:off x="671761" y="164174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7000" dirty="0" smtClean="0"/>
              <a:t>Champignons </a:t>
            </a:r>
            <a:endParaRPr lang="nl-NL" sz="7000" dirty="0"/>
          </a:p>
        </p:txBody>
      </p:sp>
    </p:spTree>
    <p:extLst>
      <p:ext uri="{BB962C8B-B14F-4D97-AF65-F5344CB8AC3E}">
        <p14:creationId xmlns:p14="http://schemas.microsoft.com/office/powerpoint/2010/main" val="14587729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021264" y="468295"/>
            <a:ext cx="2674640" cy="3345235"/>
          </a:xfrm>
        </p:spPr>
        <p:txBody>
          <a:bodyPr>
            <a:normAutofit/>
          </a:bodyPr>
          <a:lstStyle/>
          <a:p>
            <a:pPr marL="0" indent="0">
              <a:buNone/>
            </a:pPr>
            <a:r>
              <a:rPr lang="nl-NL" sz="1800" dirty="0" smtClean="0"/>
              <a:t>Voet champignons heeft net een nieuwe verpakking hal gebouwd. Waarin de champignons zelf kunnen worden verpakt. </a:t>
            </a:r>
            <a:endParaRPr lang="nl-NL" sz="1800" dirty="0"/>
          </a:p>
        </p:txBody>
      </p:sp>
      <p:pic>
        <p:nvPicPr>
          <p:cNvPr id="5" name="Afbeelding 4" descr="C:\Users\Hildevdwijst\Pictures\Champignons\inpakken champignons.jpg"/>
          <p:cNvPicPr/>
          <p:nvPr/>
        </p:nvPicPr>
        <p:blipFill rotWithShape="1">
          <a:blip r:embed="rId2" cstate="print">
            <a:extLst>
              <a:ext uri="{28A0092B-C50C-407E-A947-70E740481C1C}">
                <a14:useLocalDpi xmlns:a14="http://schemas.microsoft.com/office/drawing/2010/main" val="0"/>
              </a:ext>
            </a:extLst>
          </a:blip>
          <a:srcRect b="25656"/>
          <a:stretch/>
        </p:blipFill>
        <p:spPr bwMode="auto">
          <a:xfrm>
            <a:off x="5152644" y="443709"/>
            <a:ext cx="2890571" cy="3456384"/>
          </a:xfrm>
          <a:prstGeom prst="rect">
            <a:avLst/>
          </a:prstGeom>
          <a:noFill/>
          <a:ln>
            <a:noFill/>
          </a:ln>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046" t="21476" r="37222" b="27936"/>
          <a:stretch/>
        </p:blipFill>
        <p:spPr bwMode="auto">
          <a:xfrm>
            <a:off x="2665187" y="3645024"/>
            <a:ext cx="4896544" cy="2544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fbeelding 6" descr="C:\Users\Hildevdwijst\Pictures\Champignons\ingepakte champignons.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4002" y="2492896"/>
            <a:ext cx="1914525" cy="3403600"/>
          </a:xfrm>
          <a:prstGeom prst="rect">
            <a:avLst/>
          </a:prstGeom>
          <a:noFill/>
          <a:ln>
            <a:noFill/>
          </a:ln>
        </p:spPr>
      </p:pic>
    </p:spTree>
    <p:extLst>
      <p:ext uri="{BB962C8B-B14F-4D97-AF65-F5344CB8AC3E}">
        <p14:creationId xmlns:p14="http://schemas.microsoft.com/office/powerpoint/2010/main" val="27356931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67544" y="316222"/>
            <a:ext cx="3106688" cy="6353138"/>
          </a:xfrm>
        </p:spPr>
        <p:txBody>
          <a:bodyPr>
            <a:normAutofit/>
          </a:bodyPr>
          <a:lstStyle/>
          <a:p>
            <a:pPr marL="0" indent="0">
              <a:buNone/>
            </a:pPr>
            <a:r>
              <a:rPr lang="nl-NL" sz="1800" dirty="0" smtClean="0"/>
              <a:t>Doordat er 26 teeltruimtes zijn worden er elke dag grote, en kleine champignons geleverd.</a:t>
            </a:r>
          </a:p>
          <a:p>
            <a:pPr marL="0" indent="0">
              <a:buNone/>
            </a:pPr>
            <a:endParaRPr lang="nl-NL" sz="1800" dirty="0"/>
          </a:p>
          <a:p>
            <a:pPr marL="0" indent="0">
              <a:buNone/>
            </a:pPr>
            <a:endParaRPr lang="nl-NL" sz="1800" dirty="0" smtClean="0"/>
          </a:p>
          <a:p>
            <a:pPr marL="0" indent="0">
              <a:buNone/>
            </a:pPr>
            <a:endParaRPr lang="nl-NL" sz="1800" dirty="0" smtClean="0"/>
          </a:p>
          <a:p>
            <a:pPr marL="0" indent="0">
              <a:buNone/>
            </a:pPr>
            <a:r>
              <a:rPr lang="nl-NL" sz="1800" dirty="0" smtClean="0"/>
              <a:t>De geoogste champignons worden meteen in bakjes gelegd en vervoert naar de koeling. </a:t>
            </a:r>
          </a:p>
          <a:p>
            <a:pPr marL="0" indent="0">
              <a:buNone/>
            </a:pPr>
            <a:endParaRPr lang="nl-NL" sz="1800" dirty="0"/>
          </a:p>
          <a:p>
            <a:pPr marL="0" indent="0">
              <a:buNone/>
            </a:pPr>
            <a:r>
              <a:rPr lang="nl-NL" sz="1800" dirty="0" smtClean="0"/>
              <a:t>De champignons worden meerdere malen per dag getransporteerd. </a:t>
            </a:r>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301" t="21685" r="37152" b="28314"/>
          <a:stretch/>
        </p:blipFill>
        <p:spPr bwMode="auto">
          <a:xfrm>
            <a:off x="3779912" y="116632"/>
            <a:ext cx="3983951"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347" t="20899" r="36750" b="29545"/>
          <a:stretch/>
        </p:blipFill>
        <p:spPr bwMode="auto">
          <a:xfrm>
            <a:off x="4671732" y="1988840"/>
            <a:ext cx="4472268" cy="2228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7986" t="21094" r="37079" b="27651"/>
          <a:stretch/>
        </p:blipFill>
        <p:spPr bwMode="auto">
          <a:xfrm>
            <a:off x="3635896" y="3645024"/>
            <a:ext cx="3820942" cy="2004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7834" t="23958" r="37221" b="28883"/>
          <a:stretch/>
        </p:blipFill>
        <p:spPr bwMode="auto">
          <a:xfrm>
            <a:off x="4737719" y="4947350"/>
            <a:ext cx="4406281" cy="2126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7674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41176" y="2375667"/>
            <a:ext cx="3754760" cy="4525963"/>
          </a:xfrm>
        </p:spPr>
        <p:txBody>
          <a:bodyPr/>
          <a:lstStyle/>
          <a:p>
            <a:pPr marL="0" indent="0">
              <a:buNone/>
            </a:pPr>
            <a:r>
              <a:rPr lang="nl-NL" sz="1800" dirty="0" smtClean="0"/>
              <a:t>Alle (</a:t>
            </a:r>
            <a:r>
              <a:rPr lang="nl-NL" sz="1800" dirty="0"/>
              <a:t>P</a:t>
            </a:r>
            <a:r>
              <a:rPr lang="nl-NL" sz="1800" dirty="0" smtClean="0"/>
              <a:t>oolse) werknemers zijn in een speciale ruimte van het bedrijf gehuisvest. Ze hebben hier een keuken, badkamers, een eigen slaapkamer en een gezamenlijke zithoek.  </a:t>
            </a:r>
            <a:endParaRPr lang="nl-NL"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94" t="20486" r="36700" b="28451"/>
          <a:stretch/>
        </p:blipFill>
        <p:spPr bwMode="auto">
          <a:xfrm>
            <a:off x="2812092" y="4005064"/>
            <a:ext cx="4730608" cy="2424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944" t="21323" r="37160" b="28962"/>
          <a:stretch/>
        </p:blipFill>
        <p:spPr bwMode="auto">
          <a:xfrm>
            <a:off x="5361709" y="2250085"/>
            <a:ext cx="3782291" cy="1925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7935" t="22348" r="37547" b="28214"/>
          <a:stretch/>
        </p:blipFill>
        <p:spPr bwMode="auto">
          <a:xfrm>
            <a:off x="3995936" y="548680"/>
            <a:ext cx="3546764" cy="1808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30750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Een vervanger?</a:t>
            </a:r>
            <a:endParaRPr lang="nl-NL" dirty="0"/>
          </a:p>
        </p:txBody>
      </p:sp>
      <p:pic>
        <p:nvPicPr>
          <p:cNvPr id="4" name="Afbeelding 3"/>
          <p:cNvPicPr>
            <a:picLocks noChangeAspect="1"/>
          </p:cNvPicPr>
          <p:nvPr/>
        </p:nvPicPr>
        <p:blipFill>
          <a:blip r:embed="rId2">
            <a:extLst>
              <a:ext uri="{BEBA8EAE-BF5A-486C-A8C5-ECC9F3942E4B}">
                <a14:imgProps xmlns:a14="http://schemas.microsoft.com/office/drawing/2010/main">
                  <a14:imgLayer r:embed="rId3">
                    <a14:imgEffect>
                      <a14:backgroundRemoval t="0" b="100000" l="229" r="100000">
                        <a14:foregroundMark x1="73143" y1="20800" x2="73143" y2="20800"/>
                        <a14:foregroundMark x1="67657" y1="18400" x2="67657" y2="18400"/>
                        <a14:foregroundMark x1="98057" y1="25200" x2="98057" y2="25200"/>
                        <a14:foregroundMark x1="84229" y1="9200" x2="84229" y2="9200"/>
                        <a14:foregroundMark x1="70400" y1="5800" x2="70400" y2="5800"/>
                        <a14:foregroundMark x1="75886" y1="4400" x2="75886" y2="4400"/>
                        <a14:foregroundMark x1="80000" y1="2400" x2="80000" y2="2400"/>
                        <a14:foregroundMark x1="90286" y1="18000" x2="90286" y2="18000"/>
                        <a14:foregroundMark x1="87543" y1="27600" x2="87543" y2="27600"/>
                        <a14:foregroundMark x1="93600" y1="23800" x2="93600" y2="23800"/>
                        <a14:foregroundMark x1="94171" y1="14600" x2="94171" y2="14600"/>
                        <a14:foregroundMark x1="89486" y1="12200" x2="89486" y2="12200"/>
                        <a14:foregroundMark x1="93829" y1="7800" x2="93829" y2="7800"/>
                        <a14:backgroundMark x1="93600" y1="9800" x2="93600" y2="9800"/>
                        <a14:backgroundMark x1="86629" y1="92400" x2="86629" y2="92400"/>
                        <a14:backgroundMark x1="97486" y1="13600" x2="97486" y2="13600"/>
                        <a14:backgroundMark x1="97714" y1="5800" x2="97714" y2="5800"/>
                        <a14:backgroundMark x1="82286" y1="3400" x2="82286" y2="3400"/>
                      </a14:backgroundRemoval>
                    </a14:imgEffect>
                  </a14:imgLayer>
                </a14:imgProps>
              </a:ext>
              <a:ext uri="{28A0092B-C50C-407E-A947-70E740481C1C}">
                <a14:useLocalDpi xmlns:a14="http://schemas.microsoft.com/office/drawing/2010/main" val="0"/>
              </a:ext>
            </a:extLst>
          </a:blip>
          <a:stretch>
            <a:fillRect/>
          </a:stretch>
        </p:blipFill>
        <p:spPr>
          <a:xfrm>
            <a:off x="4588165" y="4149080"/>
            <a:ext cx="4527413" cy="2587093"/>
          </a:xfrm>
          <a:prstGeom prst="rect">
            <a:avLst/>
          </a:prstGeom>
        </p:spPr>
      </p:pic>
      <p:sp>
        <p:nvSpPr>
          <p:cNvPr id="3" name="Tijdelijke aanduiding voor inhoud 2"/>
          <p:cNvSpPr>
            <a:spLocks noGrp="1"/>
          </p:cNvSpPr>
          <p:nvPr>
            <p:ph idx="1"/>
          </p:nvPr>
        </p:nvSpPr>
        <p:spPr>
          <a:xfrm>
            <a:off x="395536" y="1628800"/>
            <a:ext cx="8229600" cy="4525963"/>
          </a:xfrm>
        </p:spPr>
        <p:txBody>
          <a:bodyPr>
            <a:normAutofit/>
          </a:bodyPr>
          <a:lstStyle/>
          <a:p>
            <a:pPr marL="0" indent="0">
              <a:buNone/>
            </a:pPr>
            <a:r>
              <a:rPr lang="nl-NL" sz="1800" dirty="0"/>
              <a:t>Geschikte vleesvervangers bevatten naast ijzer en eiwit vitamine B12 en/of B1.</a:t>
            </a:r>
          </a:p>
          <a:p>
            <a:pPr marL="0" indent="0">
              <a:buNone/>
            </a:pPr>
            <a:r>
              <a:rPr lang="nl-NL" sz="1800" dirty="0"/>
              <a:t>Goede vleesvervangers zijn bijvoorbeeld eieren, noten, peulvruchten tofu en tempé. Zeker als je vaak of volledig vegetarisch eet, is het goed om ervoor te zorgen dat je geen voedingsstoffen te kort komt.</a:t>
            </a:r>
          </a:p>
          <a:p>
            <a:pPr marL="0" indent="0">
              <a:buNone/>
            </a:pPr>
            <a:r>
              <a:rPr lang="nl-NL" sz="1800" dirty="0"/>
              <a:t>Champignons bevatten vergeleken met vlees 10 keer minder eiwit. Het ijzergehalte van champignons is laag, daarom zijn het geen volwaardige vleesvervangers. De structuur en hartige smaak lijkt op vlees. Dit is de reden dat het veel wordt gebruikt als vleesvervangers.</a:t>
            </a:r>
          </a:p>
          <a:p>
            <a:pPr marL="0" indent="0">
              <a:buNone/>
            </a:pPr>
            <a:endParaRPr lang="nl-NL" dirty="0"/>
          </a:p>
        </p:txBody>
      </p:sp>
    </p:spTree>
    <p:extLst>
      <p:ext uri="{BB962C8B-B14F-4D97-AF65-F5344CB8AC3E}">
        <p14:creationId xmlns:p14="http://schemas.microsoft.com/office/powerpoint/2010/main" val="3166026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       Vlees		Champignons</a:t>
            </a:r>
            <a:endParaRPr lang="nl-NL" dirty="0"/>
          </a:p>
        </p:txBody>
      </p:sp>
      <p:pic>
        <p:nvPicPr>
          <p:cNvPr id="4" name="Tijdelijke aanduiding voor inhoud 3"/>
          <p:cNvPicPr>
            <a:picLocks noGrp="1"/>
          </p:cNvPicPr>
          <p:nvPr>
            <p:ph idx="1"/>
          </p:nvPr>
        </p:nvPicPr>
        <p:blipFill rotWithShape="1">
          <a:blip r:embed="rId2" cstate="print">
            <a:extLst>
              <a:ext uri="{28A0092B-C50C-407E-A947-70E740481C1C}">
                <a14:useLocalDpi xmlns:a14="http://schemas.microsoft.com/office/drawing/2010/main" val="0"/>
              </a:ext>
            </a:extLst>
          </a:blip>
          <a:srcRect l="11408" t="48619" r="67993" b="7112"/>
          <a:stretch/>
        </p:blipFill>
        <p:spPr bwMode="auto">
          <a:xfrm>
            <a:off x="1547664" y="1373039"/>
            <a:ext cx="2470390" cy="4306659"/>
          </a:xfrm>
          <a:prstGeom prst="rect">
            <a:avLst/>
          </a:prstGeom>
          <a:ln>
            <a:noFill/>
          </a:ln>
          <a:extLst>
            <a:ext uri="{53640926-AAD7-44D8-BBD7-CCE9431645EC}">
              <a14:shadowObscured xmlns:a14="http://schemas.microsoft.com/office/drawing/2010/main"/>
            </a:ext>
          </a:extLst>
        </p:spPr>
      </p:pic>
      <p:pic>
        <p:nvPicPr>
          <p:cNvPr id="5" name="Afbeelding 4"/>
          <p:cNvPicPr/>
          <p:nvPr/>
        </p:nvPicPr>
        <p:blipFill rotWithShape="1">
          <a:blip r:embed="rId3" cstate="print">
            <a:extLst>
              <a:ext uri="{28A0092B-C50C-407E-A947-70E740481C1C}">
                <a14:useLocalDpi xmlns:a14="http://schemas.microsoft.com/office/drawing/2010/main" val="0"/>
              </a:ext>
            </a:extLst>
          </a:blip>
          <a:srcRect l="11574" t="48745" r="68188" b="23283"/>
          <a:stretch/>
        </p:blipFill>
        <p:spPr bwMode="auto">
          <a:xfrm>
            <a:off x="5148064" y="1412775"/>
            <a:ext cx="2337893" cy="25813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785931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Wat zijn champignons?</a:t>
            </a:r>
            <a:endParaRPr lang="nl-NL" dirty="0"/>
          </a:p>
        </p:txBody>
      </p:sp>
      <p:sp>
        <p:nvSpPr>
          <p:cNvPr id="3" name="Tijdelijke aanduiding voor inhoud 2"/>
          <p:cNvSpPr>
            <a:spLocks noGrp="1"/>
          </p:cNvSpPr>
          <p:nvPr>
            <p:ph idx="1"/>
          </p:nvPr>
        </p:nvSpPr>
        <p:spPr/>
        <p:txBody>
          <a:bodyPr>
            <a:normAutofit/>
          </a:bodyPr>
          <a:lstStyle/>
          <a:p>
            <a:r>
              <a:rPr lang="nl-NL" sz="2100" dirty="0"/>
              <a:t>Ze worden door de meeste mensen als groente gezien maar ze vallen onder het schimmelrijk. 			</a:t>
            </a:r>
            <a:endParaRPr lang="nl-NL" sz="2100" dirty="0" smtClean="0"/>
          </a:p>
          <a:p>
            <a:r>
              <a:rPr lang="nl-NL" sz="2100" dirty="0" err="1" smtClean="0"/>
              <a:t>eumycota</a:t>
            </a:r>
            <a:r>
              <a:rPr lang="nl-NL" sz="2100" dirty="0" smtClean="0"/>
              <a:t> </a:t>
            </a:r>
            <a:r>
              <a:rPr lang="nl-NL" sz="2100" dirty="0">
                <a:sym typeface="Wingdings"/>
              </a:rPr>
              <a:t></a:t>
            </a:r>
            <a:r>
              <a:rPr lang="nl-NL" sz="2100" dirty="0"/>
              <a:t> Rijk der fungi </a:t>
            </a:r>
            <a:r>
              <a:rPr lang="nl-NL" sz="2100" dirty="0">
                <a:sym typeface="Wingdings"/>
              </a:rPr>
              <a:t></a:t>
            </a:r>
            <a:r>
              <a:rPr lang="nl-NL" sz="2100" dirty="0"/>
              <a:t> </a:t>
            </a:r>
            <a:r>
              <a:rPr lang="nl-NL" sz="2100" dirty="0" err="1"/>
              <a:t>myxomycota</a:t>
            </a:r>
            <a:endParaRPr lang="nl-NL" sz="2100" dirty="0"/>
          </a:p>
          <a:p>
            <a:r>
              <a:rPr lang="nl-NL" sz="2100" dirty="0" err="1"/>
              <a:t>Mymxomycota</a:t>
            </a:r>
            <a:r>
              <a:rPr lang="nl-NL" sz="2100" dirty="0"/>
              <a:t> is de schimmel die ons eten laat bederven en die schimmelkaas de smaak geven. </a:t>
            </a:r>
            <a:endParaRPr lang="nl-NL" sz="2100" dirty="0" smtClean="0"/>
          </a:p>
          <a:p>
            <a:r>
              <a:rPr lang="nl-NL" sz="2100" dirty="0" smtClean="0"/>
              <a:t>De </a:t>
            </a:r>
            <a:r>
              <a:rPr lang="nl-NL" sz="2100" dirty="0" err="1"/>
              <a:t>Eumycota</a:t>
            </a:r>
            <a:r>
              <a:rPr lang="nl-NL" sz="2100" dirty="0"/>
              <a:t> zijn de paddenstoelen die met de meeldraden onder het grondoppervlak leven.</a:t>
            </a:r>
          </a:p>
          <a:p>
            <a:r>
              <a:rPr lang="nl-NL" sz="2100" dirty="0"/>
              <a:t>In west- en midden- Europa komen ongeveer 3500 soorten voor. </a:t>
            </a:r>
            <a:endParaRPr lang="nl-NL" dirty="0"/>
          </a:p>
        </p:txBody>
      </p:sp>
      <p:pic>
        <p:nvPicPr>
          <p:cNvPr id="1026" name="Picture 2" descr="http://assets.graaggedaan.nl/img/uploads/1359298178_champignons_gesneden.jpg">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73" b="100000" l="0" r="100000">
                        <a14:backgroundMark x1="78250" y1="73258" x2="78250" y2="73258"/>
                        <a14:backgroundMark x1="44750" y1="75895" x2="44750" y2="75895"/>
                        <a14:backgroundMark x1="44375" y1="72693" x2="44375" y2="72693"/>
                        <a14:backgroundMark x1="20250" y1="72505" x2="20250" y2="72505"/>
                        <a14:backgroundMark x1="24125" y1="60264" x2="24125" y2="60264"/>
                      </a14:backgroundRemoval>
                    </a14:imgEffect>
                  </a14:imgLayer>
                </a14:imgProps>
              </a:ext>
              <a:ext uri="{28A0092B-C50C-407E-A947-70E740481C1C}">
                <a14:useLocalDpi xmlns:a14="http://schemas.microsoft.com/office/drawing/2010/main" val="0"/>
              </a:ext>
            </a:extLst>
          </a:blip>
          <a:srcRect/>
          <a:stretch>
            <a:fillRect/>
          </a:stretch>
        </p:blipFill>
        <p:spPr bwMode="auto">
          <a:xfrm>
            <a:off x="3632092" y="3933056"/>
            <a:ext cx="6408712" cy="42527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assets.graaggedaan.nl/img/uploads/1359298178_champignons_gesneden.jpg">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73" b="100000" l="0" r="100000">
                        <a14:backgroundMark x1="78250" y1="73258" x2="78250" y2="73258"/>
                        <a14:backgroundMark x1="44750" y1="75895" x2="44750" y2="75895"/>
                        <a14:backgroundMark x1="44375" y1="72693" x2="44375" y2="72693"/>
                        <a14:backgroundMark x1="20250" y1="72505" x2="20250" y2="72505"/>
                        <a14:backgroundMark x1="24125" y1="60264" x2="24125" y2="60264"/>
                      </a14:backgroundRemoval>
                    </a14:imgEffect>
                  </a14:imgLayer>
                </a14:imgProps>
              </a:ext>
              <a:ext uri="{28A0092B-C50C-407E-A947-70E740481C1C}">
                <a14:useLocalDpi xmlns:a14="http://schemas.microsoft.com/office/drawing/2010/main" val="0"/>
              </a:ext>
            </a:extLst>
          </a:blip>
          <a:srcRect/>
          <a:stretch>
            <a:fillRect/>
          </a:stretch>
        </p:blipFill>
        <p:spPr bwMode="auto">
          <a:xfrm>
            <a:off x="-756592" y="3789040"/>
            <a:ext cx="6408712" cy="4252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6847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521102" y="4509120"/>
            <a:ext cx="6400800" cy="1752600"/>
          </a:xfrm>
        </p:spPr>
        <p:txBody>
          <a:bodyPr>
            <a:normAutofit fontScale="55000" lnSpcReduction="20000"/>
          </a:bodyPr>
          <a:lstStyle/>
          <a:p>
            <a:pPr algn="l"/>
            <a:r>
              <a:rPr lang="nl-NL" dirty="0">
                <a:solidFill>
                  <a:schemeClr val="tx1"/>
                </a:solidFill>
              </a:rPr>
              <a:t>Wij zijn op bedrijfsbezoek geweest bij Voet champignons in Volkel.  Familie Voet is het bedrijf begonnen in 1988, op zijn 1</a:t>
            </a:r>
            <a:r>
              <a:rPr lang="nl-NL" baseline="30000" dirty="0">
                <a:solidFill>
                  <a:schemeClr val="tx1"/>
                </a:solidFill>
              </a:rPr>
              <a:t>e</a:t>
            </a:r>
            <a:r>
              <a:rPr lang="nl-NL" dirty="0">
                <a:solidFill>
                  <a:schemeClr val="tx1"/>
                </a:solidFill>
              </a:rPr>
              <a:t> locatie. Dat is het gebouw met de witte bovenkant op het plaatje hiernaast. Omdat deze </a:t>
            </a:r>
            <a:r>
              <a:rPr lang="nl-NL" dirty="0" smtClean="0">
                <a:solidFill>
                  <a:schemeClr val="tx1"/>
                </a:solidFill>
              </a:rPr>
              <a:t>locatie te </a:t>
            </a:r>
            <a:r>
              <a:rPr lang="nl-NL" dirty="0">
                <a:solidFill>
                  <a:schemeClr val="tx1"/>
                </a:solidFill>
              </a:rPr>
              <a:t>klein en te oud werd zijn ze in 1944 op </a:t>
            </a:r>
            <a:r>
              <a:rPr lang="nl-NL" dirty="0" smtClean="0">
                <a:solidFill>
                  <a:schemeClr val="tx1"/>
                </a:solidFill>
              </a:rPr>
              <a:t>de nieuwe </a:t>
            </a:r>
            <a:r>
              <a:rPr lang="nl-NL" dirty="0">
                <a:solidFill>
                  <a:schemeClr val="tx1"/>
                </a:solidFill>
              </a:rPr>
              <a:t>locatie begonnen.</a:t>
            </a:r>
            <a:br>
              <a:rPr lang="nl-NL" dirty="0">
                <a:solidFill>
                  <a:schemeClr val="tx1"/>
                </a:solidFill>
              </a:rPr>
            </a:br>
            <a:r>
              <a:rPr lang="nl-NL" dirty="0">
                <a:solidFill>
                  <a:schemeClr val="tx1"/>
                </a:solidFill>
              </a:rPr>
              <a:t>In 2013 hebben ze een derde locatie in Mariaheide geopend. </a:t>
            </a:r>
          </a:p>
          <a:p>
            <a:endParaRPr lang="nl-NL" dirty="0"/>
          </a:p>
        </p:txBody>
      </p:sp>
      <p:pic>
        <p:nvPicPr>
          <p:cNvPr id="5" name="Afbeelding 4" descr="C:\Users\Hildevdwijst\Pictures\Champignons\de tweede locati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41062" y="1268761"/>
            <a:ext cx="3507402" cy="2303952"/>
          </a:xfrm>
          <a:prstGeom prst="rect">
            <a:avLst/>
          </a:prstGeom>
          <a:noFill/>
          <a:ln>
            <a:noFill/>
          </a:ln>
        </p:spPr>
      </p:pic>
      <p:pic>
        <p:nvPicPr>
          <p:cNvPr id="4" name="Afbeelding 3"/>
          <p:cNvPicPr/>
          <p:nvPr/>
        </p:nvPicPr>
        <p:blipFill rotWithShape="1">
          <a:blip r:embed="rId3" cstate="print">
            <a:extLst>
              <a:ext uri="{28A0092B-C50C-407E-A947-70E740481C1C}">
                <a14:useLocalDpi xmlns:a14="http://schemas.microsoft.com/office/drawing/2010/main" val="0"/>
              </a:ext>
            </a:extLst>
          </a:blip>
          <a:srcRect l="3638" t="21177" r="35348" b="26765"/>
          <a:stretch/>
        </p:blipFill>
        <p:spPr bwMode="auto">
          <a:xfrm>
            <a:off x="3347864" y="332656"/>
            <a:ext cx="2905981" cy="1656184"/>
          </a:xfrm>
          <a:prstGeom prst="rect">
            <a:avLst/>
          </a:prstGeom>
          <a:ln>
            <a:noFill/>
          </a:ln>
          <a:extLst>
            <a:ext uri="{53640926-AAD7-44D8-BBD7-CCE9431645EC}">
              <a14:shadowObscured xmlns:a14="http://schemas.microsoft.com/office/drawing/2010/main"/>
            </a:ext>
          </a:extLst>
        </p:spPr>
      </p:pic>
      <p:pic>
        <p:nvPicPr>
          <p:cNvPr id="6" name="Afbeelding 5"/>
          <p:cNvPicPr/>
          <p:nvPr/>
        </p:nvPicPr>
        <p:blipFill rotWithShape="1">
          <a:blip r:embed="rId4" cstate="print">
            <a:extLst>
              <a:ext uri="{28A0092B-C50C-407E-A947-70E740481C1C}">
                <a14:useLocalDpi xmlns:a14="http://schemas.microsoft.com/office/drawing/2010/main" val="0"/>
              </a:ext>
            </a:extLst>
          </a:blip>
          <a:srcRect l="2481" t="20882" r="35513" b="25294"/>
          <a:stretch/>
        </p:blipFill>
        <p:spPr bwMode="auto">
          <a:xfrm>
            <a:off x="1907704" y="2276872"/>
            <a:ext cx="3696450" cy="1872208"/>
          </a:xfrm>
          <a:prstGeom prst="rect">
            <a:avLst/>
          </a:prstGeom>
          <a:ln>
            <a:noFill/>
          </a:ln>
          <a:extLst>
            <a:ext uri="{53640926-AAD7-44D8-BBD7-CCE9431645EC}">
              <a14:shadowObscured xmlns:a14="http://schemas.microsoft.com/office/drawing/2010/main"/>
            </a:ext>
          </a:extLst>
        </p:spPr>
      </p:pic>
      <p:sp>
        <p:nvSpPr>
          <p:cNvPr id="7" name="Titel 1"/>
          <p:cNvSpPr txBox="1">
            <a:spLocks/>
          </p:cNvSpPr>
          <p:nvPr/>
        </p:nvSpPr>
        <p:spPr>
          <a:xfrm>
            <a:off x="17658" y="0"/>
            <a:ext cx="3474222" cy="22768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smtClean="0"/>
              <a:t>Hoe worden champignons gemaakt?</a:t>
            </a:r>
            <a:endParaRPr lang="nl-NL" dirty="0"/>
          </a:p>
        </p:txBody>
      </p:sp>
    </p:spTree>
    <p:extLst>
      <p:ext uri="{BB962C8B-B14F-4D97-AF65-F5344CB8AC3E}">
        <p14:creationId xmlns:p14="http://schemas.microsoft.com/office/powerpoint/2010/main" val="27416536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843808" y="4005064"/>
            <a:ext cx="5076056" cy="2664296"/>
          </a:xfrm>
        </p:spPr>
        <p:txBody>
          <a:bodyPr>
            <a:normAutofit/>
          </a:bodyPr>
          <a:lstStyle/>
          <a:p>
            <a:pPr marL="0" indent="0">
              <a:buNone/>
            </a:pPr>
            <a:r>
              <a:rPr lang="nl-NL" sz="1800" dirty="0"/>
              <a:t>P</a:t>
            </a:r>
            <a:r>
              <a:rPr lang="nl-NL" sz="1800" dirty="0" smtClean="0"/>
              <a:t>er week worden er 85 ton verse, smaakvolle champignons geleverd. Hierbij wordt rekening gehouden met het milieu en de medewerkers. Er werken ongeveer 100 medewerkers per keer. De meeste hiervan zijn Pools. </a:t>
            </a:r>
            <a:endParaRPr lang="nl-NL" sz="1800" dirty="0"/>
          </a:p>
        </p:txBody>
      </p:sp>
      <p:pic>
        <p:nvPicPr>
          <p:cNvPr id="4" name="Afbeelding 3"/>
          <p:cNvPicPr/>
          <p:nvPr/>
        </p:nvPicPr>
        <p:blipFill rotWithShape="1">
          <a:blip r:embed="rId2">
            <a:extLst>
              <a:ext uri="{28A0092B-C50C-407E-A947-70E740481C1C}">
                <a14:useLocalDpi xmlns:a14="http://schemas.microsoft.com/office/drawing/2010/main" val="0"/>
              </a:ext>
            </a:extLst>
          </a:blip>
          <a:srcRect l="7605" t="35734" r="37001" b="17353"/>
          <a:stretch/>
        </p:blipFill>
        <p:spPr bwMode="auto">
          <a:xfrm>
            <a:off x="4860032" y="476672"/>
            <a:ext cx="4032448" cy="2160240"/>
          </a:xfrm>
          <a:prstGeom prst="rect">
            <a:avLst/>
          </a:prstGeom>
          <a:ln>
            <a:noFill/>
          </a:ln>
          <a:extLst>
            <a:ext uri="{53640926-AAD7-44D8-BBD7-CCE9431645EC}">
              <a14:shadowObscured xmlns:a14="http://schemas.microsoft.com/office/drawing/2010/main"/>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241" t="20238" r="36638" b="33713"/>
          <a:stretch/>
        </p:blipFill>
        <p:spPr bwMode="auto">
          <a:xfrm>
            <a:off x="508180" y="1472564"/>
            <a:ext cx="4994810"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61681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480249" y="4136755"/>
            <a:ext cx="4402832" cy="2532605"/>
          </a:xfrm>
        </p:spPr>
        <p:txBody>
          <a:bodyPr>
            <a:normAutofit lnSpcReduction="10000"/>
          </a:bodyPr>
          <a:lstStyle/>
          <a:p>
            <a:pPr marL="0" indent="0">
              <a:buNone/>
            </a:pPr>
            <a:r>
              <a:rPr lang="nl-NL" sz="1800" dirty="0" smtClean="0"/>
              <a:t>Het proces wordt begonnen door een in een hal schappen te vullen met compost, bedekt met dek aarde. Dekaarde is een belangrijke laag grond die onmisbaar is voor de groei van champignons. Dekaarde is vochtig en bevat naast stro, kippen- en </a:t>
            </a:r>
            <a:r>
              <a:rPr lang="nl-NL" sz="1800" dirty="0"/>
              <a:t>paardenmest veel bacteriën. De bacteriën die in de </a:t>
            </a:r>
            <a:r>
              <a:rPr lang="nl-NL" sz="1800" dirty="0" smtClean="0"/>
              <a:t>dekaarde </a:t>
            </a:r>
            <a:r>
              <a:rPr lang="nl-NL" sz="1800" dirty="0"/>
              <a:t>leven stimuleren het mycelium tot het vormen van de champignons.</a:t>
            </a: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251" t="20833" r="36972" b="29365"/>
          <a:stretch/>
        </p:blipFill>
        <p:spPr bwMode="auto">
          <a:xfrm>
            <a:off x="4217943" y="1054758"/>
            <a:ext cx="4896744" cy="2458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726" t="22894" r="36478" b="29072"/>
          <a:stretch/>
        </p:blipFill>
        <p:spPr bwMode="auto">
          <a:xfrm>
            <a:off x="254612" y="2636912"/>
            <a:ext cx="4204111" cy="2034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https://encrypted-tbn1.gstatic.com/images?q=tbn:ANd9GcQhnDIWMbq2JlKJF5nH34-NMLZO7CVwjdnniGmypyg28ttZT0Ed">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688" y="4454057"/>
            <a:ext cx="1944216" cy="170589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7241" t="20833" r="37084" b="28030"/>
          <a:stretch/>
        </p:blipFill>
        <p:spPr bwMode="auto">
          <a:xfrm>
            <a:off x="1403648" y="151080"/>
            <a:ext cx="4139952" cy="2137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55409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83568" y="476672"/>
            <a:ext cx="5338936" cy="5976664"/>
          </a:xfrm>
        </p:spPr>
        <p:txBody>
          <a:bodyPr>
            <a:normAutofit/>
          </a:bodyPr>
          <a:lstStyle/>
          <a:p>
            <a:pPr marL="0" lvl="0" indent="0">
              <a:buNone/>
            </a:pPr>
            <a:r>
              <a:rPr lang="nl-NL" sz="1800" dirty="0" smtClean="0"/>
              <a:t>In de hallen (teeltruimte) van de champignons wordt met temperatuur en luchtvochtigheid de perfecte samenstelling van de natuur nagebootst (75% vocht nodig).</a:t>
            </a:r>
            <a:endParaRPr lang="nl-NL" sz="1800" dirty="0"/>
          </a:p>
          <a:p>
            <a:pPr marL="0" indent="0">
              <a:buNone/>
            </a:pPr>
            <a:endParaRPr lang="nl-NL" sz="1800" dirty="0" smtClean="0"/>
          </a:p>
          <a:p>
            <a:pPr marL="0" indent="0">
              <a:buNone/>
            </a:pPr>
            <a:r>
              <a:rPr lang="nl-NL" sz="1800" dirty="0" smtClean="0"/>
              <a:t>Zomer: In de compost groeien in de eerste week schimmeldraden. </a:t>
            </a:r>
          </a:p>
          <a:p>
            <a:pPr marL="0" indent="0">
              <a:buNone/>
            </a:pPr>
            <a:endParaRPr lang="nl-NL" sz="1800" dirty="0" smtClean="0"/>
          </a:p>
          <a:p>
            <a:pPr marL="0" indent="0">
              <a:buNone/>
            </a:pPr>
            <a:endParaRPr lang="nl-NL" sz="1800" dirty="0"/>
          </a:p>
          <a:p>
            <a:pPr marL="0" indent="0">
              <a:buNone/>
            </a:pPr>
            <a:endParaRPr lang="nl-NL" sz="1800" dirty="0" smtClean="0"/>
          </a:p>
          <a:p>
            <a:pPr marL="0" indent="0">
              <a:buNone/>
            </a:pPr>
            <a:endParaRPr lang="nl-NL" sz="1800" dirty="0" smtClean="0"/>
          </a:p>
          <a:p>
            <a:pPr marL="0" indent="0">
              <a:buNone/>
            </a:pPr>
            <a:endParaRPr lang="nl-NL" sz="1800" dirty="0"/>
          </a:p>
          <a:p>
            <a:pPr marL="0" indent="0">
              <a:buNone/>
            </a:pPr>
            <a:endParaRPr lang="nl-NL" sz="1800" dirty="0" smtClean="0"/>
          </a:p>
          <a:p>
            <a:pPr marL="0" indent="0">
              <a:buNone/>
            </a:pPr>
            <a:endParaRPr lang="nl-NL" sz="1800" dirty="0"/>
          </a:p>
          <a:p>
            <a:pPr marL="0" indent="0">
              <a:buNone/>
            </a:pPr>
            <a:r>
              <a:rPr lang="nl-NL" sz="1800" dirty="0" smtClean="0"/>
              <a:t>Herfst: De temperatuur gaat omlaag en</a:t>
            </a:r>
          </a:p>
          <a:p>
            <a:pPr marL="0" indent="0">
              <a:buNone/>
            </a:pPr>
            <a:r>
              <a:rPr lang="nl-NL" sz="1800" dirty="0" smtClean="0"/>
              <a:t>de eerste knopjes ontstaan.</a:t>
            </a:r>
            <a:endParaRPr lang="nl-NL" sz="1800" dirty="0"/>
          </a:p>
        </p:txBody>
      </p:sp>
      <p:pic>
        <p:nvPicPr>
          <p:cNvPr id="4" name="Afbeelding 3" descr="C:\Users\Hildevdwijst\Pictures\Champignons\hal 1.jpg"/>
          <p:cNvPicPr/>
          <p:nvPr/>
        </p:nvPicPr>
        <p:blipFill rotWithShape="1">
          <a:blip r:embed="rId2" cstate="print">
            <a:extLst>
              <a:ext uri="{28A0092B-C50C-407E-A947-70E740481C1C}">
                <a14:useLocalDpi xmlns:a14="http://schemas.microsoft.com/office/drawing/2010/main" val="0"/>
              </a:ext>
            </a:extLst>
          </a:blip>
          <a:srcRect t="3292"/>
          <a:stretch/>
        </p:blipFill>
        <p:spPr bwMode="auto">
          <a:xfrm>
            <a:off x="6732240" y="260648"/>
            <a:ext cx="1952625" cy="3357880"/>
          </a:xfrm>
          <a:prstGeom prst="rect">
            <a:avLst/>
          </a:prstGeom>
          <a:noFill/>
          <a:ln>
            <a:noFill/>
          </a:ln>
          <a:extLst>
            <a:ext uri="{53640926-AAD7-44D8-BBD7-CCE9431645EC}">
              <a14:shadowObscured xmlns:a14="http://schemas.microsoft.com/office/drawing/2010/main"/>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943" t="20859" r="37026" b="28753"/>
          <a:stretch/>
        </p:blipFill>
        <p:spPr bwMode="auto">
          <a:xfrm>
            <a:off x="3347864" y="2344686"/>
            <a:ext cx="3886971" cy="2000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7408" t="20928" r="37115" b="29261"/>
          <a:stretch/>
        </p:blipFill>
        <p:spPr bwMode="auto">
          <a:xfrm>
            <a:off x="4501391" y="4077072"/>
            <a:ext cx="4461698" cy="2252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45573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254152"/>
            <a:ext cx="3682752" cy="6199184"/>
          </a:xfrm>
        </p:spPr>
        <p:txBody>
          <a:bodyPr>
            <a:normAutofit lnSpcReduction="10000"/>
          </a:bodyPr>
          <a:lstStyle/>
          <a:p>
            <a:pPr marL="0" indent="0">
              <a:buNone/>
            </a:pPr>
            <a:r>
              <a:rPr lang="nl-NL" sz="1800" dirty="0" smtClean="0"/>
              <a:t>Vanaf dit moment gaat het snel, de knopjes groeien met 5% per uur. </a:t>
            </a:r>
          </a:p>
          <a:p>
            <a:pPr marL="0" indent="0">
              <a:buNone/>
            </a:pPr>
            <a:endParaRPr lang="nl-NL" sz="1800" dirty="0" smtClean="0"/>
          </a:p>
          <a:p>
            <a:pPr marL="0" indent="0">
              <a:buNone/>
            </a:pPr>
            <a:endParaRPr lang="nl-NL" sz="1800" dirty="0"/>
          </a:p>
          <a:p>
            <a:pPr marL="0" indent="0">
              <a:buNone/>
            </a:pPr>
            <a:endParaRPr lang="nl-NL" sz="1800" dirty="0" smtClean="0"/>
          </a:p>
          <a:p>
            <a:pPr marL="0" indent="0">
              <a:buNone/>
            </a:pPr>
            <a:endParaRPr lang="nl-NL" sz="1800" dirty="0"/>
          </a:p>
          <a:p>
            <a:pPr marL="0" lvl="0" indent="0">
              <a:buNone/>
            </a:pPr>
            <a:r>
              <a:rPr lang="nl-NL" sz="1800" dirty="0" smtClean="0"/>
              <a:t>De teeltruimtes worden drie keer per dag gecontroleerd op temperatuur en luchtvochtigheid. Dit doen de teeltbegleiders. Door deze precisie worden de mooie en smaakvolle champignons gekweekt. </a:t>
            </a:r>
          </a:p>
          <a:p>
            <a:pPr marL="0" lvl="0" indent="0">
              <a:buNone/>
            </a:pPr>
            <a:endParaRPr lang="nl-NL" sz="1800" dirty="0" smtClean="0"/>
          </a:p>
          <a:p>
            <a:pPr marL="0" lvl="0" indent="0">
              <a:buNone/>
            </a:pPr>
            <a:r>
              <a:rPr lang="nl-NL" sz="1800" dirty="0" smtClean="0"/>
              <a:t>Voet champignons produceert voor vershandel. Champignons uit vershandel zijn die uit het blauwe bakje. Naast vershandel heb je ook industriehandel, de champignons die daar vandaan komen, of de minder mooie champignons uit de vershandel gaan in soep of pizza’s bijvoorbeeld. </a:t>
            </a:r>
          </a:p>
          <a:p>
            <a:pPr marL="0" indent="0">
              <a:buNone/>
            </a:pPr>
            <a:endParaRPr lang="nl-NL" sz="1800" dirty="0" smtClean="0"/>
          </a:p>
          <a:p>
            <a:pPr marL="0" indent="0">
              <a:buNone/>
            </a:pPr>
            <a:endParaRPr lang="nl-NL" sz="1800" dirty="0"/>
          </a:p>
          <a:p>
            <a:pPr marL="0" indent="0">
              <a:buNone/>
            </a:pPr>
            <a:endParaRPr lang="nl-NL" sz="1800" dirty="0" smtClean="0"/>
          </a:p>
          <a:p>
            <a:pPr marL="0" indent="0">
              <a:buNone/>
            </a:pPr>
            <a:endParaRPr lang="nl-NL" sz="1800"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348" t="21094" r="36639" b="28787"/>
          <a:stretch/>
        </p:blipFill>
        <p:spPr bwMode="auto">
          <a:xfrm>
            <a:off x="5472232" y="188641"/>
            <a:ext cx="3435363"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454" t="21094" r="36859" b="28408"/>
          <a:stretch/>
        </p:blipFill>
        <p:spPr bwMode="auto">
          <a:xfrm>
            <a:off x="4211960" y="1556792"/>
            <a:ext cx="3888432" cy="198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7985" t="21282" r="36970" b="28788"/>
          <a:stretch/>
        </p:blipFill>
        <p:spPr bwMode="auto">
          <a:xfrm>
            <a:off x="4497733" y="4797152"/>
            <a:ext cx="3316885" cy="1691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7727" t="22597" r="36718" b="28882"/>
          <a:stretch/>
        </p:blipFill>
        <p:spPr bwMode="auto">
          <a:xfrm>
            <a:off x="5807102" y="3356992"/>
            <a:ext cx="3316325" cy="162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3437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653608" y="3110202"/>
            <a:ext cx="3466728" cy="2841179"/>
          </a:xfrm>
        </p:spPr>
        <p:txBody>
          <a:bodyPr>
            <a:normAutofit lnSpcReduction="10000"/>
          </a:bodyPr>
          <a:lstStyle/>
          <a:p>
            <a:pPr marL="0" indent="0">
              <a:buNone/>
            </a:pPr>
            <a:r>
              <a:rPr lang="nl-NL" sz="1800" dirty="0" smtClean="0"/>
              <a:t>Bij Voet champignons wordt heel veel rekening gehouden met het milieu. </a:t>
            </a:r>
          </a:p>
          <a:p>
            <a:pPr marL="0" indent="0">
              <a:buNone/>
            </a:pPr>
            <a:r>
              <a:rPr lang="nl-NL" sz="1800" dirty="0" smtClean="0"/>
              <a:t>Zo hebben ze bijvoorbeeld een warmte wisselaar. Deze warmte wisselaar zorgt er voor dat </a:t>
            </a:r>
          </a:p>
          <a:p>
            <a:pPr marL="0" indent="0">
              <a:buNone/>
            </a:pPr>
            <a:r>
              <a:rPr lang="nl-NL" sz="1800" dirty="0"/>
              <a:t>d</a:t>
            </a:r>
            <a:r>
              <a:rPr lang="nl-NL" sz="1800" dirty="0" smtClean="0"/>
              <a:t>e warmte die vrijkomt door het koelen wordt gebruikt voor het verwarmen van de teeltruimte, zo wordt er veel energie bespaard.</a:t>
            </a:r>
          </a:p>
          <a:p>
            <a:endParaRPr lang="nl-NL" dirty="0"/>
          </a:p>
          <a:p>
            <a:endParaRPr lang="nl-NL"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907" t="21095" r="36750" b="28906"/>
          <a:stretch/>
        </p:blipFill>
        <p:spPr bwMode="auto">
          <a:xfrm>
            <a:off x="395535" y="332656"/>
            <a:ext cx="3969441"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667" t="20899" r="36859" b="28220"/>
          <a:stretch/>
        </p:blipFill>
        <p:spPr bwMode="auto">
          <a:xfrm>
            <a:off x="844707" y="2167671"/>
            <a:ext cx="4649993" cy="2397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98042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27332" y="404664"/>
            <a:ext cx="3888432" cy="5976664"/>
          </a:xfrm>
        </p:spPr>
        <p:txBody>
          <a:bodyPr>
            <a:normAutofit/>
          </a:bodyPr>
          <a:lstStyle/>
          <a:p>
            <a:pPr marL="0" indent="0">
              <a:buNone/>
            </a:pPr>
            <a:r>
              <a:rPr lang="nl-NL" sz="1800" dirty="0" smtClean="0"/>
              <a:t>In de eerste worden alleen de grootste champignons gekweekt. Hierdoor wordt er ruimte gemaakt waardoor andere champignons beter kunnen groeien. </a:t>
            </a:r>
          </a:p>
          <a:p>
            <a:pPr marL="0" indent="0">
              <a:buNone/>
            </a:pPr>
            <a:endParaRPr lang="nl-NL" sz="1800" dirty="0"/>
          </a:p>
          <a:p>
            <a:pPr marL="0" indent="0">
              <a:buNone/>
            </a:pPr>
            <a:endParaRPr lang="nl-NL" sz="1800" dirty="0" smtClean="0"/>
          </a:p>
          <a:p>
            <a:pPr marL="0" indent="0">
              <a:buNone/>
            </a:pPr>
            <a:endParaRPr lang="nl-NL" sz="1800" dirty="0"/>
          </a:p>
          <a:p>
            <a:pPr marL="0" indent="0">
              <a:buNone/>
            </a:pPr>
            <a:endParaRPr lang="nl-NL" sz="1800" dirty="0" smtClean="0"/>
          </a:p>
          <a:p>
            <a:pPr marL="0" indent="0">
              <a:buNone/>
            </a:pPr>
            <a:endParaRPr lang="nl-NL" sz="1800" dirty="0" smtClean="0"/>
          </a:p>
          <a:p>
            <a:pPr marL="0" indent="0">
              <a:buNone/>
            </a:pPr>
            <a:endParaRPr lang="nl-NL" sz="1800" dirty="0"/>
          </a:p>
          <a:p>
            <a:pPr marL="0" indent="0">
              <a:buNone/>
            </a:pPr>
            <a:endParaRPr lang="nl-NL" sz="1800" dirty="0" smtClean="0"/>
          </a:p>
          <a:p>
            <a:pPr marL="0" indent="0">
              <a:buNone/>
            </a:pPr>
            <a:endParaRPr lang="nl-NL" sz="1800" dirty="0"/>
          </a:p>
          <a:p>
            <a:pPr marL="0" indent="0">
              <a:buNone/>
            </a:pPr>
            <a:r>
              <a:rPr lang="nl-NL" sz="1800" dirty="0" smtClean="0"/>
              <a:t>In de tweede oogstweek </a:t>
            </a:r>
          </a:p>
          <a:p>
            <a:pPr marL="0" indent="0">
              <a:buNone/>
            </a:pPr>
            <a:r>
              <a:rPr lang="nl-NL" sz="1800" dirty="0"/>
              <a:t>w</a:t>
            </a:r>
            <a:r>
              <a:rPr lang="nl-NL" sz="1800" dirty="0" smtClean="0"/>
              <a:t>orden met name de kleine </a:t>
            </a:r>
          </a:p>
          <a:p>
            <a:pPr marL="0" indent="0">
              <a:buNone/>
            </a:pPr>
            <a:r>
              <a:rPr lang="nl-NL" sz="1800" dirty="0"/>
              <a:t>c</a:t>
            </a:r>
            <a:r>
              <a:rPr lang="nl-NL" sz="1800" dirty="0" smtClean="0"/>
              <a:t>hampignons geoogst. </a:t>
            </a:r>
            <a:endParaRPr lang="nl-NL" sz="1800"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41" t="20703" r="36640" b="28030"/>
          <a:stretch/>
        </p:blipFill>
        <p:spPr bwMode="auto">
          <a:xfrm>
            <a:off x="5279586" y="188640"/>
            <a:ext cx="3384376" cy="1738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667" t="22265" r="36749" b="28600"/>
          <a:stretch/>
        </p:blipFill>
        <p:spPr bwMode="auto">
          <a:xfrm>
            <a:off x="3419872" y="4229681"/>
            <a:ext cx="4835194" cy="2403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301" t="21685" r="37152" b="28314"/>
          <a:stretch/>
        </p:blipFill>
        <p:spPr bwMode="auto">
          <a:xfrm>
            <a:off x="2953574" y="1556792"/>
            <a:ext cx="3983951"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347" t="21290" r="36750" b="28219"/>
          <a:stretch/>
        </p:blipFill>
        <p:spPr bwMode="auto">
          <a:xfrm>
            <a:off x="5531118" y="2924944"/>
            <a:ext cx="3472020" cy="1763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6168760"/>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1477</TotalTime>
  <Words>605</Words>
  <Application>Microsoft Office PowerPoint</Application>
  <PresentationFormat>Diavoorstelling (4:3)</PresentationFormat>
  <Paragraphs>63</Paragraphs>
  <Slides>14</Slides>
  <Notes>0</Notes>
  <HiddenSlides>0</HiddenSlides>
  <MMClips>0</MMClips>
  <ScaleCrop>false</ScaleCrop>
  <HeadingPairs>
    <vt:vector size="4" baseType="variant">
      <vt:variant>
        <vt:lpstr>Thema</vt:lpstr>
      </vt:variant>
      <vt:variant>
        <vt:i4>1</vt:i4>
      </vt:variant>
      <vt:variant>
        <vt:lpstr>Diatitels</vt:lpstr>
      </vt:variant>
      <vt:variant>
        <vt:i4>14</vt:i4>
      </vt:variant>
    </vt:vector>
  </HeadingPairs>
  <TitlesOfParts>
    <vt:vector size="15" baseType="lpstr">
      <vt:lpstr>Kantoorthema</vt:lpstr>
      <vt:lpstr>Esmée, Sophie, Hilde &amp; Fleur </vt:lpstr>
      <vt:lpstr>Wat zijn champignons?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Een vervanger?</vt:lpstr>
      <vt:lpstr>       Vlees  Champignons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Champignons </dc:title>
  <dc:creator>Hildevdwijst</dc:creator>
  <cp:lastModifiedBy>Hildevdwijst</cp:lastModifiedBy>
  <cp:revision>22</cp:revision>
  <dcterms:created xsi:type="dcterms:W3CDTF">2016-02-22T14:16:09Z</dcterms:created>
  <dcterms:modified xsi:type="dcterms:W3CDTF">2016-03-06T19:35:11Z</dcterms:modified>
</cp:coreProperties>
</file>